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256" r:id="rId3"/>
    <p:sldId id="1267" r:id="rId4"/>
    <p:sldId id="1280" r:id="rId5"/>
    <p:sldId id="1282" r:id="rId6"/>
    <p:sldId id="1281" r:id="rId7"/>
    <p:sldId id="1283" r:id="rId8"/>
    <p:sldId id="1268" r:id="rId9"/>
    <p:sldId id="1287" r:id="rId10"/>
    <p:sldId id="1286" r:id="rId11"/>
    <p:sldId id="1284" r:id="rId12"/>
    <p:sldId id="1285" r:id="rId13"/>
    <p:sldId id="380" r:id="rId14"/>
    <p:sldId id="390" r:id="rId1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ETH Ligh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6">
          <p15:clr>
            <a:srgbClr val="A4A3A4"/>
          </p15:clr>
        </p15:guide>
        <p15:guide id="2" pos="2874">
          <p15:clr>
            <a:srgbClr val="A4A3A4"/>
          </p15:clr>
        </p15:guide>
        <p15:guide id="3" orient="horz" pos="1027">
          <p15:clr>
            <a:srgbClr val="A4A3A4"/>
          </p15:clr>
        </p15:guide>
        <p15:guide id="4" orient="horz" pos="27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FF6600"/>
    <a:srgbClr val="18A6D8"/>
    <a:srgbClr val="0070C0"/>
    <a:srgbClr val="71B8D9"/>
    <a:srgbClr val="9DC8E7"/>
    <a:srgbClr val="BFCFEB"/>
    <a:srgbClr val="DCF9FC"/>
    <a:srgbClr val="4472C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93826" autoAdjust="0"/>
  </p:normalViewPr>
  <p:slideViewPr>
    <p:cSldViewPr snapToGrid="0">
      <p:cViewPr varScale="1">
        <p:scale>
          <a:sx n="137" d="100"/>
          <a:sy n="137" d="100"/>
        </p:scale>
        <p:origin x="510" y="96"/>
      </p:cViewPr>
      <p:guideLst>
        <p:guide orient="horz" pos="2766"/>
        <p:guide pos="2874"/>
        <p:guide orient="horz" pos="1027"/>
        <p:guide orient="horz" pos="27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3552" y="-10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E4E2B67C-51EB-4427-AC6D-13AD2A9DE2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6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defTabSz="950913">
              <a:defRPr sz="1200"/>
            </a:lvl1pPr>
          </a:lstStyle>
          <a:p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149" tIns="47575" rIns="95149" bIns="4757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051F0B57-B63F-4711-A482-2ACA114C123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1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TH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50783-AAED-1941-8BCC-9F6140F0A6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31A96-8013-4CAA-9D7B-355FBDA21CEB}" type="datetime1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Speaker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EVENT / NAME PRESENTATION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110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7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87875"/>
            <a:ext cx="6436964" cy="401368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50783-AAED-1941-8BCC-9F6140F0A6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1CB072-4A5C-F443-84CC-466F60585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414CB8-ACD7-42AA-910D-3C4EF816D452}" type="datetime1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8310D-B91B-A743-896F-F9845CEF21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Speaker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F563D77-70D3-894D-9BAC-6BBC60FA11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EVENT / NAME PRESENTATION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47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592138"/>
            <a:ext cx="6438900" cy="3622675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50783-AAED-1941-8BCC-9F6140F0A6B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C60BE2-BF3C-894D-95F9-B2DD8CF1FE2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72DC4A-7026-4AA3-BB68-51143B874584}" type="datetime1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6EDA3B-EBA2-E246-87A3-8F7FB32494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Speaker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3D382821-9A7B-E141-A713-5C2DA714AE4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EVENT / NAME PRESENTATION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04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1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87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06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1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13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6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0B57-B63F-4711-A482-2ACA114C123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4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739189"/>
            <a:ext cx="9144000" cy="2891333"/>
          </a:xfrm>
          <a:noFill/>
        </p:spPr>
        <p:txBody>
          <a:bodyPr anchor="b" anchorCtr="1"/>
          <a:lstStyle>
            <a:lvl1pPr marL="0" indent="0" algn="ctr">
              <a:buNone/>
              <a:defRPr sz="3200">
                <a:solidFill>
                  <a:schemeClr val="tx1">
                    <a:alpha val="2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transparent</a:t>
            </a:r>
          </a:p>
          <a:p>
            <a:r>
              <a:rPr lang="en-US" dirty="0"/>
              <a:t>background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320040" y="-1"/>
            <a:ext cx="8503920" cy="22439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566B73"/>
              </a:solidFill>
            </a:endParaRP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0040" y="1483415"/>
            <a:ext cx="8503920" cy="752579"/>
          </a:xfrm>
        </p:spPr>
        <p:txBody>
          <a:bodyPr anchor="b"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083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0040" y="2383649"/>
            <a:ext cx="8503920" cy="563842"/>
          </a:xfrm>
        </p:spPr>
        <p:txBody>
          <a:bodyPr anchor="ctr" anchorCtr="0"/>
          <a:lstStyle>
            <a:lvl1pPr marL="0" indent="0" algn="ctr">
              <a:buFontTx/>
              <a:buNone/>
              <a:defRPr sz="26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67DF9-D31C-4C4F-86DA-68CE096CC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561" t="39747" r="27344" b="41030"/>
          <a:stretch/>
        </p:blipFill>
        <p:spPr>
          <a:xfrm>
            <a:off x="81779" y="4829779"/>
            <a:ext cx="854925" cy="273329"/>
          </a:xfrm>
          <a:prstGeom prst="rect">
            <a:avLst/>
          </a:prstGeom>
        </p:spPr>
      </p:pic>
      <p:pic>
        <p:nvPicPr>
          <p:cNvPr id="8" name="Picture 4" descr="Summer Research Institute">
            <a:extLst>
              <a:ext uri="{FF2B5EF4-FFF2-40B4-BE49-F238E27FC236}">
                <a16:creationId xmlns:a16="http://schemas.microsoft.com/office/drawing/2014/main" id="{3E9FAE12-807A-44AF-829C-8B454AEFCF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10000" r="33577" b="41022"/>
          <a:stretch/>
        </p:blipFill>
        <p:spPr bwMode="auto">
          <a:xfrm>
            <a:off x="8683083" y="4823287"/>
            <a:ext cx="397733" cy="2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4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090133-3556-448D-925F-EBAD21BB06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1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2048" y="0"/>
            <a:ext cx="1581912" cy="4557285"/>
          </a:xfrm>
          <a:solidFill>
            <a:schemeClr val="accent3"/>
          </a:solidFill>
        </p:spPr>
        <p:txBody>
          <a:bodyPr vert="eaVert" tIns="457200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0040" y="0"/>
            <a:ext cx="6812280" cy="4557285"/>
          </a:xfrm>
        </p:spPr>
        <p:txBody>
          <a:bodyPr vert="eaVert" lIns="182880" tIns="457200" r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7604411-CE99-48D3-9064-B9EF6921CA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5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4430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65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27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92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141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95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8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87D84-D34C-4A7E-A43A-A5C370545E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8584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298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755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6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2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90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08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224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81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1" y="3305176"/>
            <a:ext cx="8503919" cy="1021556"/>
          </a:xfrm>
          <a:noFill/>
        </p:spPr>
        <p:txBody>
          <a:bodyPr lIns="182880" tIns="0" rIns="182880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1"/>
            <a:ext cx="8503920" cy="3305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DBB3E8-BA4D-4FB6-A2FB-6E3F4EDE2D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041" y="871834"/>
            <a:ext cx="4175760" cy="3703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7824"/>
            <a:ext cx="4175760" cy="37033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2CA632-D5EB-4966-A4E4-6FCBDEC4F4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0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0CDA983-B77B-4441-9888-9D233529D5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320041" y="1566062"/>
            <a:ext cx="4178808" cy="3009092"/>
          </a:xfrm>
        </p:spPr>
        <p:txBody>
          <a:bodyPr/>
          <a:lstStyle>
            <a:lvl1pPr>
              <a:defRPr lang="en-US" sz="20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70903"/>
            <a:ext cx="4175760" cy="300425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871834"/>
            <a:ext cx="4177106" cy="719222"/>
          </a:xfrm>
        </p:spPr>
        <p:txBody>
          <a:bodyPr tIns="9144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1" y="871834"/>
            <a:ext cx="4178808" cy="719222"/>
          </a:xfrm>
        </p:spPr>
        <p:txBody>
          <a:bodyPr tIns="9144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4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1539E46-B82C-4EE1-B9B6-013708D6E4F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4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6A7B30-FF76-4BAD-94EB-E085F62C1B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"/>
            <a:ext cx="5248910" cy="4594622"/>
          </a:xfrm>
        </p:spPr>
        <p:txBody>
          <a:bodyPr tIns="45720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1" y="1379306"/>
            <a:ext cx="3145473" cy="32153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BB61E3-FA9B-4BEE-9D87-8B4B1DA9E7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320040" y="1"/>
            <a:ext cx="3145536" cy="1410128"/>
          </a:xfrm>
        </p:spPr>
        <p:txBody>
          <a:bodyPr lIns="182880" tIns="457200" bIns="91440" anchor="t" anchorCtr="0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45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67875"/>
            <a:ext cx="8503920" cy="357629"/>
          </a:xfrm>
          <a:noFill/>
        </p:spPr>
        <p:txBody>
          <a:bodyPr lIns="9144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" y="223631"/>
            <a:ext cx="8503920" cy="3322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0" y="4025503"/>
            <a:ext cx="850392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2C6523-EF14-4F0E-B398-DDF32F01F3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7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20040" y="0"/>
            <a:ext cx="8509406" cy="7022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2743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  <a:endParaRPr lang="en-US" dirty="0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0" y="4761900"/>
            <a:ext cx="9144000" cy="38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55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0040" y="877825"/>
            <a:ext cx="8503920" cy="371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55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0041" y="4882051"/>
            <a:ext cx="503237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ABB7B7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fld id="{2BA5C7A1-BCEE-4CD2-9C2D-1272337811B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4565176" y="4762453"/>
            <a:ext cx="457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Straight Connector 2"/>
          <p:cNvCxnSpPr/>
          <p:nvPr userDrawn="1"/>
        </p:nvCxnSpPr>
        <p:spPr bwMode="auto">
          <a:xfrm>
            <a:off x="0" y="4762453"/>
            <a:ext cx="457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90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70C0"/>
          </a:solidFill>
          <a:latin typeface="+mj-lt"/>
          <a:ea typeface="Open Sans" pitchFamily="34" charset="0"/>
          <a:cs typeface="Open Sans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ETH Light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 b="0">
          <a:solidFill>
            <a:schemeClr val="tx1"/>
          </a:solidFill>
          <a:latin typeface="+mn-lt"/>
          <a:ea typeface="Open Sans" pitchFamily="34" charset="0"/>
          <a:cs typeface="Open Sans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8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Jibril-Frej/khmer_gp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bril-Frej/khmer_g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hyperlink" Target="https://www.kaggle.com/datasets/hojjatk/mnist-dataset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rcAruvnKk&amp;list=PLZHQObOWTQDNU6R1_67000Dx_ZCJB-3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390" y="1077700"/>
            <a:ext cx="2519610" cy="2046808"/>
          </a:xfrm>
        </p:spPr>
        <p:txBody>
          <a:bodyPr>
            <a:noAutofit/>
          </a:bodyPr>
          <a:lstStyle/>
          <a:p>
            <a:r>
              <a:rPr lang="en-GB" sz="2800" b="1" i="0" u="none" strike="noStrike" dirty="0">
                <a:effectLst/>
                <a:latin typeface="+mj-lt"/>
              </a:rPr>
              <a:t>Machine Learning For </a:t>
            </a:r>
            <a:r>
              <a:rPr lang="en-GB" sz="2800" b="1" i="0" u="none" strike="noStrike" dirty="0" err="1">
                <a:effectLst/>
                <a:latin typeface="+mj-lt"/>
              </a:rPr>
              <a:t>EDucation</a:t>
            </a:r>
            <a:endParaRPr lang="en-GB" sz="2800" b="1" dirty="0">
              <a:latin typeface="+mj-lt"/>
            </a:endParaRP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6899" y="3124922"/>
            <a:ext cx="2242254" cy="1568450"/>
          </a:xfrm>
        </p:spPr>
        <p:txBody>
          <a:bodyPr lIns="90000">
            <a:normAutofit/>
          </a:bodyPr>
          <a:lstStyle/>
          <a:p>
            <a:endParaRPr lang="en-GB" sz="1400" b="1" i="0" u="none" strike="noStrike" dirty="0">
              <a:effectLst/>
            </a:endParaRPr>
          </a:p>
          <a:p>
            <a:r>
              <a:rPr lang="en-US" sz="1400" b="1" dirty="0"/>
              <a:t>Jibril Frej</a:t>
            </a:r>
            <a:endParaRPr lang="en-GB" sz="1400" b="1" dirty="0"/>
          </a:p>
          <a:p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2EC7D-CC2B-1F76-2DDC-ABEF1362C9E7}"/>
                  </a:ext>
                </a:extLst>
              </p:cNvPr>
              <p:cNvSpPr txBox="1"/>
              <p:nvPr/>
            </p:nvSpPr>
            <p:spPr>
              <a:xfrm>
                <a:off x="-1" y="909679"/>
                <a:ext cx="91440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Get as much text as you can (download all the internet).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a Neural Network to </a:t>
                </a:r>
                <a:r>
                  <a:rPr lang="en-US" b="1" dirty="0">
                    <a:latin typeface="+mn-lt"/>
                  </a:rPr>
                  <a:t>predict the next word</a:t>
                </a:r>
                <a:r>
                  <a:rPr lang="en-US" dirty="0">
                    <a:latin typeface="+mn-lt"/>
                  </a:rPr>
                  <a:t> (99% of the work).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dirty="0">
                    <a:latin typeface="+mn-lt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𝑚𝑜𝑢𝑠𝑒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."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Now we have a very advanced </a:t>
                </a:r>
                <a:r>
                  <a:rPr lang="en-US" b="1" dirty="0">
                    <a:latin typeface="+mn-lt"/>
                  </a:rPr>
                  <a:t>autocomplete system</a:t>
                </a:r>
                <a:r>
                  <a:rPr lang="en-US" dirty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2EC7D-CC2B-1F76-2DDC-ABEF1362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09679"/>
                <a:ext cx="9144001" cy="1569660"/>
              </a:xfrm>
              <a:prstGeom prst="rect">
                <a:avLst/>
              </a:prstGeom>
              <a:blipFill>
                <a:blip r:embed="rId3"/>
                <a:stretch>
                  <a:fillRect l="-1067" t="-3488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2C3788A-055F-EB70-0C5C-20C8D2865A74}"/>
              </a:ext>
            </a:extLst>
          </p:cNvPr>
          <p:cNvSpPr txBox="1"/>
          <p:nvPr/>
        </p:nvSpPr>
        <p:spPr>
          <a:xfrm>
            <a:off x="-1" y="476770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https://github.com/Jibril-Frej/khmer_gpt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651056-1941-32E4-4003-D6BBF0C8AC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08" y="2683570"/>
            <a:ext cx="1879902" cy="1879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18D2D1-6678-6C76-296E-37E45830958A}"/>
              </a:ext>
            </a:extLst>
          </p:cNvPr>
          <p:cNvSpPr txBox="1"/>
          <p:nvPr/>
        </p:nvSpPr>
        <p:spPr>
          <a:xfrm>
            <a:off x="180090" y="2636875"/>
            <a:ext cx="6636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 cannot do the next steps by myself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 would need participants that speak Khmer</a:t>
            </a:r>
          </a:p>
        </p:txBody>
      </p:sp>
    </p:spTree>
    <p:extLst>
      <p:ext uri="{BB962C8B-B14F-4D97-AF65-F5344CB8AC3E}">
        <p14:creationId xmlns:p14="http://schemas.microsoft.com/office/powerpoint/2010/main" val="164661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2EC7D-CC2B-1F76-2DDC-ABEF1362C9E7}"/>
              </a:ext>
            </a:extLst>
          </p:cNvPr>
          <p:cNvSpPr txBox="1"/>
          <p:nvPr/>
        </p:nvSpPr>
        <p:spPr>
          <a:xfrm>
            <a:off x="-1" y="909679"/>
            <a:ext cx="91440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saw how to develop a </a:t>
            </a:r>
            <a:r>
              <a:rPr lang="en-US" b="1" dirty="0">
                <a:latin typeface="+mn-lt"/>
              </a:rPr>
              <a:t>Language Model </a:t>
            </a:r>
            <a:r>
              <a:rPr lang="en-US" dirty="0">
                <a:latin typeface="+mn-lt"/>
              </a:rPr>
              <a:t>in Khmer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is a good start, but it is far from perfect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improve it you need to do the following: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Gather </a:t>
            </a:r>
            <a:r>
              <a:rPr lang="en-US" b="1" dirty="0">
                <a:latin typeface="+mn-lt"/>
              </a:rPr>
              <a:t>more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Adapt the </a:t>
            </a:r>
            <a:r>
              <a:rPr lang="en-US" b="1" dirty="0">
                <a:latin typeface="+mn-lt"/>
              </a:rPr>
              <a:t>Tokenizer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a Language Model with </a:t>
            </a:r>
            <a:r>
              <a:rPr lang="en-US" b="1" dirty="0">
                <a:latin typeface="+mn-lt"/>
              </a:rPr>
              <a:t>more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Train the Language Model </a:t>
            </a:r>
            <a:r>
              <a:rPr lang="en-US" b="1" dirty="0">
                <a:latin typeface="+mn-lt"/>
              </a:rPr>
              <a:t>longer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turn it into a chatbot like ChatGPT you need 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Gather </a:t>
            </a:r>
            <a:r>
              <a:rPr lang="en-US" b="1" dirty="0">
                <a:latin typeface="+mn-lt"/>
              </a:rPr>
              <a:t>preference</a:t>
            </a:r>
            <a:r>
              <a:rPr lang="en-US" dirty="0">
                <a:latin typeface="+mn-lt"/>
              </a:rPr>
              <a:t>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Train the model on preference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3788A-055F-EB70-0C5C-20C8D2865A74}"/>
              </a:ext>
            </a:extLst>
          </p:cNvPr>
          <p:cNvSpPr txBox="1"/>
          <p:nvPr/>
        </p:nvSpPr>
        <p:spPr>
          <a:xfrm>
            <a:off x="-1" y="4767703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https://github.com/Jibril-Frej/khmer_gpt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651056-1941-32E4-4003-D6BBF0C8A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08" y="2683570"/>
            <a:ext cx="1879902" cy="18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DC9A4D-B7CD-3F49-976D-9809C46B7D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937" t="12184" b="2246"/>
          <a:stretch/>
        </p:blipFill>
        <p:spPr>
          <a:xfrm>
            <a:off x="1331913" y="0"/>
            <a:ext cx="7812087" cy="4948238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894" y="1747304"/>
            <a:ext cx="2149106" cy="1835150"/>
          </a:xfrm>
        </p:spPr>
        <p:txBody>
          <a:bodyPr>
            <a:normAutofit/>
          </a:bodyPr>
          <a:lstStyle/>
          <a:p>
            <a:r>
              <a:rPr lang="fr-FR" sz="4000" dirty="0" err="1"/>
              <a:t>Thank</a:t>
            </a:r>
            <a:r>
              <a:rPr lang="fr-FR" sz="4000" dirty="0"/>
              <a:t> </a:t>
            </a:r>
            <a:r>
              <a:rPr lang="fr-FR" sz="4000" dirty="0" err="1"/>
              <a:t>you</a:t>
            </a:r>
            <a:endParaRPr lang="fr-FR" sz="4000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6094" y="3575050"/>
            <a:ext cx="1828800" cy="1568450"/>
          </a:xfrm>
          <a:solidFill>
            <a:schemeClr val="accent2"/>
          </a:solidFill>
        </p:spPr>
        <p:txBody>
          <a:bodyPr lIns="90000">
            <a:normAutofit/>
          </a:bodyPr>
          <a:lstStyle/>
          <a:p>
            <a:r>
              <a:rPr lang="en-CA" sz="1400" b="1" dirty="0"/>
              <a:t>Jibril Frej</a:t>
            </a:r>
            <a:endParaRPr lang="en-GB" sz="1400" b="1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22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question and answer&#10;&#10;Description automatically generated">
            <a:extLst>
              <a:ext uri="{FF2B5EF4-FFF2-40B4-BE49-F238E27FC236}">
                <a16:creationId xmlns:a16="http://schemas.microsoft.com/office/drawing/2014/main" id="{C40B5BAE-5EDD-33CC-96CC-D53B4E0E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0"/>
            <a:ext cx="7347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What is Machine Learning 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D9ECB5-9B12-B170-A670-2DD338170134}"/>
              </a:ext>
            </a:extLst>
          </p:cNvPr>
          <p:cNvSpPr/>
          <p:nvPr/>
        </p:nvSpPr>
        <p:spPr bwMode="auto">
          <a:xfrm>
            <a:off x="363894" y="1108037"/>
            <a:ext cx="3605678" cy="355002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r>
              <a:rPr lang="en-US" dirty="0"/>
              <a:t>Artificial Intelligence</a:t>
            </a:r>
          </a:p>
          <a:p>
            <a:pPr algn="ctr"/>
            <a:endParaRPr lang="en-US" dirty="0">
              <a:solidFill>
                <a:srgbClr val="566B73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CC0080-9F43-ED9D-7DBC-4456414D4251}"/>
              </a:ext>
            </a:extLst>
          </p:cNvPr>
          <p:cNvSpPr/>
          <p:nvPr/>
        </p:nvSpPr>
        <p:spPr bwMode="auto">
          <a:xfrm>
            <a:off x="1305224" y="2979868"/>
            <a:ext cx="1723017" cy="167819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2EC7D-CC2B-1F76-2DDC-ABEF1362C9E7}"/>
              </a:ext>
            </a:extLst>
          </p:cNvPr>
          <p:cNvSpPr txBox="1"/>
          <p:nvPr/>
        </p:nvSpPr>
        <p:spPr>
          <a:xfrm>
            <a:off x="3969573" y="1108037"/>
            <a:ext cx="48105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examples to “</a:t>
            </a:r>
            <a:r>
              <a:rPr lang="en-US" i="1" dirty="0">
                <a:latin typeface="+mn-lt"/>
              </a:rPr>
              <a:t>learn”</a:t>
            </a:r>
            <a:r>
              <a:rPr lang="en-US" dirty="0">
                <a:latin typeface="+mn-lt"/>
              </a:rPr>
              <a:t> to solve complex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examples of pictures with and without cats to “</a:t>
            </a:r>
            <a:r>
              <a:rPr lang="en-US" i="1" dirty="0">
                <a:latin typeface="+mn-lt"/>
              </a:rPr>
              <a:t>learn</a:t>
            </a:r>
            <a:r>
              <a:rPr lang="en-US" dirty="0"/>
              <a:t>”</a:t>
            </a:r>
            <a:r>
              <a:rPr lang="en-US" dirty="0">
                <a:latin typeface="+mn-lt"/>
              </a:rPr>
              <a:t> if there is a cat in the picture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examples of books and their summary to “</a:t>
            </a:r>
            <a:r>
              <a:rPr lang="en-US" i="1" dirty="0">
                <a:latin typeface="+mn-lt"/>
              </a:rPr>
              <a:t>learn”</a:t>
            </a:r>
            <a:r>
              <a:rPr lang="en-US" dirty="0">
                <a:latin typeface="+mn-lt"/>
              </a:rPr>
              <a:t> to summarize 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do we “</a:t>
            </a:r>
            <a:r>
              <a:rPr lang="en-US" i="1" dirty="0">
                <a:latin typeface="+mn-lt"/>
              </a:rPr>
              <a:t>learn”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12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What is Machine Learning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71582-7718-4368-C455-B42BD1BDDDE8}"/>
              </a:ext>
            </a:extLst>
          </p:cNvPr>
          <p:cNvSpPr txBox="1"/>
          <p:nvPr/>
        </p:nvSpPr>
        <p:spPr>
          <a:xfrm>
            <a:off x="363894" y="862445"/>
            <a:ext cx="662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Example on the MNIST dataset (handwritten digits)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04375-5BB3-FC98-8336-E2CAABF2F53D}"/>
              </a:ext>
            </a:extLst>
          </p:cNvPr>
          <p:cNvSpPr txBox="1"/>
          <p:nvPr/>
        </p:nvSpPr>
        <p:spPr>
          <a:xfrm>
            <a:off x="0" y="474631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https://www.kaggle.com/datasets/hojjatk/mnist-dataset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2" name="Picture 11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F12B66CA-789E-CBE4-5F69-B9A30910B4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4590" r="83295" b="67719"/>
          <a:stretch/>
        </p:blipFill>
        <p:spPr>
          <a:xfrm>
            <a:off x="6602098" y="1538609"/>
            <a:ext cx="672495" cy="711200"/>
          </a:xfrm>
          <a:prstGeom prst="rect">
            <a:avLst/>
          </a:prstGeom>
        </p:spPr>
      </p:pic>
      <p:pic>
        <p:nvPicPr>
          <p:cNvPr id="13" name="Picture 12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E24E72CE-A0C5-71DB-A48D-FB30B4559B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3" t="4692" b="67617"/>
          <a:stretch/>
        </p:blipFill>
        <p:spPr>
          <a:xfrm>
            <a:off x="6582744" y="3573640"/>
            <a:ext cx="672495" cy="711200"/>
          </a:xfrm>
          <a:prstGeom prst="rect">
            <a:avLst/>
          </a:prstGeom>
        </p:spPr>
      </p:pic>
      <p:pic>
        <p:nvPicPr>
          <p:cNvPr id="14" name="Picture 13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CB936FD9-5CBA-0889-CD9D-553EB9FA14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3" t="6219" r="64236" b="71177"/>
          <a:stretch/>
        </p:blipFill>
        <p:spPr>
          <a:xfrm>
            <a:off x="6672250" y="2661504"/>
            <a:ext cx="532190" cy="580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AE53C8-A842-9F37-BA10-991625025760}"/>
              </a:ext>
            </a:extLst>
          </p:cNvPr>
          <p:cNvSpPr txBox="1"/>
          <p:nvPr/>
        </p:nvSpPr>
        <p:spPr>
          <a:xfrm>
            <a:off x="8686281" y="1663376"/>
            <a:ext cx="3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7CF65-6004-66ED-A0B0-F181CBFB76B4}"/>
              </a:ext>
            </a:extLst>
          </p:cNvPr>
          <p:cNvSpPr txBox="1"/>
          <p:nvPr/>
        </p:nvSpPr>
        <p:spPr>
          <a:xfrm>
            <a:off x="8686281" y="2720956"/>
            <a:ext cx="3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C9183-8EB1-BD75-3872-B284935F31A0}"/>
              </a:ext>
            </a:extLst>
          </p:cNvPr>
          <p:cNvSpPr txBox="1"/>
          <p:nvPr/>
        </p:nvSpPr>
        <p:spPr>
          <a:xfrm>
            <a:off x="8686281" y="3698406"/>
            <a:ext cx="36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1A3FF-F9EF-1C91-C9B7-8B240E4EF983}"/>
              </a:ext>
            </a:extLst>
          </p:cNvPr>
          <p:cNvCxnSpPr>
            <a:stCxn id="12" idx="3"/>
            <a:endCxn id="15" idx="1"/>
          </p:cNvCxnSpPr>
          <p:nvPr/>
        </p:nvCxnSpPr>
        <p:spPr bwMode="auto">
          <a:xfrm>
            <a:off x="7274593" y="1894209"/>
            <a:ext cx="141168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FCE4FD-A2E2-7431-F4FD-479CC04CFDFB}"/>
              </a:ext>
            </a:extLst>
          </p:cNvPr>
          <p:cNvCxnSpPr>
            <a:stCxn id="14" idx="3"/>
            <a:endCxn id="16" idx="1"/>
          </p:cNvCxnSpPr>
          <p:nvPr/>
        </p:nvCxnSpPr>
        <p:spPr bwMode="auto">
          <a:xfrm flipV="1">
            <a:off x="7204440" y="2951789"/>
            <a:ext cx="1481841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20E128-11F8-E2B1-C37D-DBC9332E1DDC}"/>
              </a:ext>
            </a:extLst>
          </p:cNvPr>
          <p:cNvCxnSpPr>
            <a:stCxn id="13" idx="3"/>
            <a:endCxn id="17" idx="1"/>
          </p:cNvCxnSpPr>
          <p:nvPr/>
        </p:nvCxnSpPr>
        <p:spPr bwMode="auto">
          <a:xfrm flipV="1">
            <a:off x="7255239" y="3929239"/>
            <a:ext cx="1431042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407E3-01E9-E74F-7FA7-BA346616C25D}"/>
                  </a:ext>
                </a:extLst>
              </p:cNvPr>
              <p:cNvSpPr txBox="1"/>
              <p:nvPr/>
            </p:nvSpPr>
            <p:spPr>
              <a:xfrm>
                <a:off x="7786912" y="1359311"/>
                <a:ext cx="367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8A6D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18A6D8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E407E3-01E9-E74F-7FA7-BA346616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12" y="1359311"/>
                <a:ext cx="367696" cy="461665"/>
              </a:xfrm>
              <a:prstGeom prst="rect">
                <a:avLst/>
              </a:prstGeom>
              <a:blipFill>
                <a:blip r:embed="rId6"/>
                <a:stretch>
                  <a:fillRect l="-11475" r="-98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AE7945-17CC-A948-ACDD-2015A8B9AE44}"/>
                  </a:ext>
                </a:extLst>
              </p:cNvPr>
              <p:cNvSpPr txBox="1"/>
              <p:nvPr/>
            </p:nvSpPr>
            <p:spPr>
              <a:xfrm>
                <a:off x="7786912" y="2484041"/>
                <a:ext cx="367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8A6D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18A6D8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AE7945-17CC-A948-ACDD-2015A8B9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12" y="2484041"/>
                <a:ext cx="367696" cy="461665"/>
              </a:xfrm>
              <a:prstGeom prst="rect">
                <a:avLst/>
              </a:prstGeom>
              <a:blipFill>
                <a:blip r:embed="rId7"/>
                <a:stretch>
                  <a:fillRect l="-11475" r="-98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465CC2-FF46-29BE-533E-F18F5002E07B}"/>
                  </a:ext>
                </a:extLst>
              </p:cNvPr>
              <p:cNvSpPr txBox="1"/>
              <p:nvPr/>
            </p:nvSpPr>
            <p:spPr>
              <a:xfrm>
                <a:off x="7786912" y="3462862"/>
                <a:ext cx="3676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8A6D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18A6D8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465CC2-FF46-29BE-533E-F18F5002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12" y="3462862"/>
                <a:ext cx="367696" cy="461665"/>
              </a:xfrm>
              <a:prstGeom prst="rect">
                <a:avLst/>
              </a:prstGeom>
              <a:blipFill>
                <a:blip r:embed="rId8"/>
                <a:stretch>
                  <a:fillRect l="-11475" r="-98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2D198E-5E9C-1380-9572-FB06766B4499}"/>
                  </a:ext>
                </a:extLst>
              </p:cNvPr>
              <p:cNvSpPr txBox="1"/>
              <p:nvPr/>
            </p:nvSpPr>
            <p:spPr>
              <a:xfrm>
                <a:off x="1900" y="1422740"/>
                <a:ext cx="658084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set of training examples composed of input and their label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We want to have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8A6D8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+mn-lt"/>
                  </a:rPr>
                  <a:t> that maps inputs to the labels: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8A6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For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18A6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That way we can associate images of handwritten digits to the actual digit.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2D198E-5E9C-1380-9572-FB06766B4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" y="1422740"/>
                <a:ext cx="6580843" cy="3046988"/>
              </a:xfrm>
              <a:prstGeom prst="rect">
                <a:avLst/>
              </a:prstGeom>
              <a:blipFill>
                <a:blip r:embed="rId9"/>
                <a:stretch>
                  <a:fillRect l="-1204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" name="Picture 1023" descr="A number set on a black background&#10;&#10;Description automatically generated">
            <a:extLst>
              <a:ext uri="{FF2B5EF4-FFF2-40B4-BE49-F238E27FC236}">
                <a16:creationId xmlns:a16="http://schemas.microsoft.com/office/drawing/2014/main" id="{3845F8F3-36CA-7319-7669-BB3CF869A0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4590" r="83295" b="67719"/>
          <a:stretch/>
        </p:blipFill>
        <p:spPr>
          <a:xfrm>
            <a:off x="2408093" y="3042637"/>
            <a:ext cx="188584" cy="199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7F0B7553-806E-DC03-BB0C-A91C9E9A53E0}"/>
                  </a:ext>
                </a:extLst>
              </p:cNvPr>
              <p:cNvSpPr txBox="1"/>
              <p:nvPr/>
            </p:nvSpPr>
            <p:spPr>
              <a:xfrm>
                <a:off x="6754497" y="2184759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7F0B7553-806E-DC03-BB0C-A91C9E9A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97" y="2184759"/>
                <a:ext cx="367696" cy="400110"/>
              </a:xfrm>
              <a:prstGeom prst="rect">
                <a:avLst/>
              </a:prstGeom>
              <a:blipFill>
                <a:blip r:embed="rId11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0E455EE7-C9F1-A007-AA5F-44FCE926AA75}"/>
                  </a:ext>
                </a:extLst>
              </p:cNvPr>
              <p:cNvSpPr txBox="1"/>
              <p:nvPr/>
            </p:nvSpPr>
            <p:spPr>
              <a:xfrm>
                <a:off x="6772119" y="3133729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0E455EE7-C9F1-A007-AA5F-44FCE926A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19" y="3133729"/>
                <a:ext cx="367696" cy="400110"/>
              </a:xfrm>
              <a:prstGeom prst="rect">
                <a:avLst/>
              </a:prstGeom>
              <a:blipFill>
                <a:blip r:embed="rId12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2E2A81FB-A051-CCF2-09C8-D3F35BF6E199}"/>
                  </a:ext>
                </a:extLst>
              </p:cNvPr>
              <p:cNvSpPr txBox="1"/>
              <p:nvPr/>
            </p:nvSpPr>
            <p:spPr>
              <a:xfrm>
                <a:off x="6735143" y="4200654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2E2A81FB-A051-CCF2-09C8-D3F35BF6E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143" y="4200654"/>
                <a:ext cx="367696" cy="400110"/>
              </a:xfrm>
              <a:prstGeom prst="rect">
                <a:avLst/>
              </a:prstGeom>
              <a:blipFill>
                <a:blip r:embed="rId13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88E11115-F2A1-05EA-7060-B3AF7DC91BB8}"/>
                  </a:ext>
                </a:extLst>
              </p:cNvPr>
              <p:cNvSpPr txBox="1"/>
              <p:nvPr/>
            </p:nvSpPr>
            <p:spPr>
              <a:xfrm>
                <a:off x="8686281" y="1949873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FF66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88E11115-F2A1-05EA-7060-B3AF7DC9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81" y="1949873"/>
                <a:ext cx="367696" cy="400110"/>
              </a:xfrm>
              <a:prstGeom prst="rect">
                <a:avLst/>
              </a:prstGeom>
              <a:blipFill>
                <a:blip r:embed="rId14"/>
                <a:stretch>
                  <a:fillRect r="-8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0CCFC5D4-238B-3A70-403C-1B1ACF9A8C17}"/>
                  </a:ext>
                </a:extLst>
              </p:cNvPr>
              <p:cNvSpPr txBox="1"/>
              <p:nvPr/>
            </p:nvSpPr>
            <p:spPr>
              <a:xfrm>
                <a:off x="8668829" y="2960215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FF66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0CCFC5D4-238B-3A70-403C-1B1ACF9A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829" y="2960215"/>
                <a:ext cx="367696" cy="400110"/>
              </a:xfrm>
              <a:prstGeom prst="rect">
                <a:avLst/>
              </a:prstGeom>
              <a:blipFill>
                <a:blip r:embed="rId15"/>
                <a:stretch>
                  <a:fillRect r="-1166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BE269226-4983-A4A5-A80F-5D9D0DF37C0C}"/>
                  </a:ext>
                </a:extLst>
              </p:cNvPr>
              <p:cNvSpPr txBox="1"/>
              <p:nvPr/>
            </p:nvSpPr>
            <p:spPr>
              <a:xfrm>
                <a:off x="8686281" y="3968441"/>
                <a:ext cx="3676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solidFill>
                    <a:srgbClr val="FF66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BE269226-4983-A4A5-A80F-5D9D0DF37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281" y="3968441"/>
                <a:ext cx="367696" cy="400110"/>
              </a:xfrm>
              <a:prstGeom prst="rect">
                <a:avLst/>
              </a:prstGeom>
              <a:blipFill>
                <a:blip r:embed="rId16"/>
                <a:stretch>
                  <a:fillRect r="-1000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2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What is a Neural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04375-5BB3-FC98-8336-E2CAABF2F53D}"/>
              </a:ext>
            </a:extLst>
          </p:cNvPr>
          <p:cNvSpPr txBox="1"/>
          <p:nvPr/>
        </p:nvSpPr>
        <p:spPr>
          <a:xfrm>
            <a:off x="0" y="474631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</a:t>
            </a:r>
            <a:endParaRPr lang="en-US" sz="2000" dirty="0">
              <a:solidFill>
                <a:schemeClr val="accent6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2D198E-5E9C-1380-9572-FB06766B4499}"/>
                  </a:ext>
                </a:extLst>
              </p:cNvPr>
              <p:cNvSpPr txBox="1"/>
              <p:nvPr/>
            </p:nvSpPr>
            <p:spPr>
              <a:xfrm>
                <a:off x="0" y="798625"/>
                <a:ext cx="90985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What type of function?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Depends on the input (text, image, vector,…)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most effective right now: Neural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Type of function that alternates </a:t>
                </a:r>
                <a:r>
                  <a:rPr lang="en-US" dirty="0">
                    <a:solidFill>
                      <a:srgbClr val="FFC000"/>
                    </a:solidFill>
                    <a:latin typeface="+mn-lt"/>
                  </a:rPr>
                  <a:t>linear</a:t>
                </a:r>
                <a:r>
                  <a:rPr lang="en-US" dirty="0">
                    <a:latin typeface="+mn-lt"/>
                  </a:rPr>
                  <a:t> and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non-linear</a:t>
                </a:r>
                <a:r>
                  <a:rPr lang="en-US" dirty="0">
                    <a:latin typeface="+mn-lt"/>
                  </a:rPr>
                  <a:t> operations: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82D198E-5E9C-1380-9572-FB06766B4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98625"/>
                <a:ext cx="9098556" cy="1938992"/>
              </a:xfrm>
              <a:prstGeom prst="rect">
                <a:avLst/>
              </a:prstGeom>
              <a:blipFill>
                <a:blip r:embed="rId4"/>
                <a:stretch>
                  <a:fillRect l="-871" t="-2516" b="-3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AA01E9C6-26A2-69EB-20C8-04A573343F90}"/>
              </a:ext>
            </a:extLst>
          </p:cNvPr>
          <p:cNvSpPr/>
          <p:nvPr/>
        </p:nvSpPr>
        <p:spPr bwMode="auto">
          <a:xfrm>
            <a:off x="655562" y="2825451"/>
            <a:ext cx="193523" cy="193523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559577-390A-E2F5-8FB3-05419F5AA87E}"/>
              </a:ext>
            </a:extLst>
          </p:cNvPr>
          <p:cNvSpPr/>
          <p:nvPr/>
        </p:nvSpPr>
        <p:spPr bwMode="auto">
          <a:xfrm>
            <a:off x="655561" y="3155184"/>
            <a:ext cx="193523" cy="193523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FD925-216C-F82E-2548-D7A8E9C19354}"/>
              </a:ext>
            </a:extLst>
          </p:cNvPr>
          <p:cNvSpPr/>
          <p:nvPr/>
        </p:nvSpPr>
        <p:spPr bwMode="auto">
          <a:xfrm>
            <a:off x="655560" y="3480409"/>
            <a:ext cx="193523" cy="193523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754E0B-0EC6-203F-28F6-486632B1659B}"/>
              </a:ext>
            </a:extLst>
          </p:cNvPr>
          <p:cNvSpPr/>
          <p:nvPr/>
        </p:nvSpPr>
        <p:spPr bwMode="auto">
          <a:xfrm>
            <a:off x="655560" y="3805634"/>
            <a:ext cx="193523" cy="193523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D55E490-6C11-C024-3F47-C4671DBD40CA}"/>
              </a:ext>
            </a:extLst>
          </p:cNvPr>
          <p:cNvSpPr/>
          <p:nvPr/>
        </p:nvSpPr>
        <p:spPr bwMode="auto">
          <a:xfrm>
            <a:off x="655560" y="4130859"/>
            <a:ext cx="193523" cy="193523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F13EF4D-163C-DB85-7FCF-BD7F9148B44C}"/>
              </a:ext>
            </a:extLst>
          </p:cNvPr>
          <p:cNvSpPr/>
          <p:nvPr/>
        </p:nvSpPr>
        <p:spPr bwMode="auto">
          <a:xfrm>
            <a:off x="1954589" y="3018974"/>
            <a:ext cx="193523" cy="1935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C3DE5D38-F546-D954-822A-99A8EE1B75E6}"/>
              </a:ext>
            </a:extLst>
          </p:cNvPr>
          <p:cNvSpPr/>
          <p:nvPr/>
        </p:nvSpPr>
        <p:spPr bwMode="auto">
          <a:xfrm>
            <a:off x="1954589" y="3480409"/>
            <a:ext cx="193523" cy="1935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723523C9-695B-CAD2-EA1E-05BCAF691CAB}"/>
              </a:ext>
            </a:extLst>
          </p:cNvPr>
          <p:cNvSpPr/>
          <p:nvPr/>
        </p:nvSpPr>
        <p:spPr bwMode="auto">
          <a:xfrm>
            <a:off x="1954588" y="4002265"/>
            <a:ext cx="193523" cy="1935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A5439F2B-BDEA-C1DD-8B38-DC4B0726F122}"/>
              </a:ext>
            </a:extLst>
          </p:cNvPr>
          <p:cNvSpPr/>
          <p:nvPr/>
        </p:nvSpPr>
        <p:spPr bwMode="auto">
          <a:xfrm>
            <a:off x="2987522" y="3251945"/>
            <a:ext cx="193523" cy="1935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1E93093A-6993-B1C7-529D-F6905B48B1B2}"/>
              </a:ext>
            </a:extLst>
          </p:cNvPr>
          <p:cNvSpPr/>
          <p:nvPr/>
        </p:nvSpPr>
        <p:spPr bwMode="auto">
          <a:xfrm>
            <a:off x="2987521" y="3773801"/>
            <a:ext cx="193523" cy="193523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566B73"/>
              </a:solidFill>
            </a:endParaRP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5A8DD728-91EB-71EB-8975-8E6FE5DB89D8}"/>
              </a:ext>
            </a:extLst>
          </p:cNvPr>
          <p:cNvCxnSpPr>
            <a:stCxn id="18" idx="6"/>
            <a:endCxn id="27" idx="2"/>
          </p:cNvCxnSpPr>
          <p:nvPr/>
        </p:nvCxnSpPr>
        <p:spPr bwMode="auto">
          <a:xfrm>
            <a:off x="849085" y="2922213"/>
            <a:ext cx="1105504" cy="19352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77661052-08E5-2EF2-4569-E688536982EB}"/>
              </a:ext>
            </a:extLst>
          </p:cNvPr>
          <p:cNvCxnSpPr>
            <a:stCxn id="18" idx="6"/>
            <a:endCxn id="1025" idx="2"/>
          </p:cNvCxnSpPr>
          <p:nvPr/>
        </p:nvCxnSpPr>
        <p:spPr bwMode="auto">
          <a:xfrm>
            <a:off x="849085" y="2922213"/>
            <a:ext cx="1105504" cy="65495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F549C33C-6791-EC23-ADC8-6020CC2F3EC0}"/>
              </a:ext>
            </a:extLst>
          </p:cNvPr>
          <p:cNvCxnSpPr>
            <a:stCxn id="18" idx="6"/>
            <a:endCxn id="1026" idx="2"/>
          </p:cNvCxnSpPr>
          <p:nvPr/>
        </p:nvCxnSpPr>
        <p:spPr bwMode="auto">
          <a:xfrm>
            <a:off x="849085" y="2922213"/>
            <a:ext cx="1105503" cy="11768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AB6C7C31-4FE7-91DE-1F44-B68DC0DE9E03}"/>
              </a:ext>
            </a:extLst>
          </p:cNvPr>
          <p:cNvCxnSpPr>
            <a:stCxn id="20" idx="6"/>
            <a:endCxn id="1026" idx="2"/>
          </p:cNvCxnSpPr>
          <p:nvPr/>
        </p:nvCxnSpPr>
        <p:spPr bwMode="auto">
          <a:xfrm>
            <a:off x="849084" y="3251946"/>
            <a:ext cx="1105504" cy="8470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AF9EA8F8-71CD-A180-3EEA-6AA1E92D203B}"/>
              </a:ext>
            </a:extLst>
          </p:cNvPr>
          <p:cNvCxnSpPr>
            <a:stCxn id="20" idx="6"/>
            <a:endCxn id="1025" idx="2"/>
          </p:cNvCxnSpPr>
          <p:nvPr/>
        </p:nvCxnSpPr>
        <p:spPr bwMode="auto">
          <a:xfrm>
            <a:off x="849084" y="3251946"/>
            <a:ext cx="1105505" cy="325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CD33612D-6A8D-3ED7-94D1-178447479877}"/>
              </a:ext>
            </a:extLst>
          </p:cNvPr>
          <p:cNvCxnSpPr>
            <a:stCxn id="20" idx="6"/>
            <a:endCxn id="27" idx="2"/>
          </p:cNvCxnSpPr>
          <p:nvPr/>
        </p:nvCxnSpPr>
        <p:spPr bwMode="auto">
          <a:xfrm flipV="1">
            <a:off x="849084" y="3115736"/>
            <a:ext cx="1105505" cy="1362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8C50CB60-FE12-C79C-02FF-6B63303DA94E}"/>
              </a:ext>
            </a:extLst>
          </p:cNvPr>
          <p:cNvCxnSpPr>
            <a:stCxn id="21" idx="6"/>
            <a:endCxn id="27" idx="2"/>
          </p:cNvCxnSpPr>
          <p:nvPr/>
        </p:nvCxnSpPr>
        <p:spPr bwMode="auto">
          <a:xfrm flipV="1">
            <a:off x="849083" y="3115736"/>
            <a:ext cx="1105506" cy="4614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9D0D8F19-28BE-3304-5F1C-244266413DDE}"/>
              </a:ext>
            </a:extLst>
          </p:cNvPr>
          <p:cNvCxnSpPr>
            <a:stCxn id="21" idx="6"/>
            <a:endCxn id="1025" idx="2"/>
          </p:cNvCxnSpPr>
          <p:nvPr/>
        </p:nvCxnSpPr>
        <p:spPr bwMode="auto">
          <a:xfrm>
            <a:off x="849083" y="3577171"/>
            <a:ext cx="110550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119F09E2-B333-647C-5E57-17DCA42E6BCD}"/>
              </a:ext>
            </a:extLst>
          </p:cNvPr>
          <p:cNvCxnSpPr>
            <a:stCxn id="23" idx="6"/>
            <a:endCxn id="1026" idx="2"/>
          </p:cNvCxnSpPr>
          <p:nvPr/>
        </p:nvCxnSpPr>
        <p:spPr bwMode="auto">
          <a:xfrm>
            <a:off x="849083" y="3902396"/>
            <a:ext cx="1105505" cy="1966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C2468F77-69DE-14F9-743E-12D352E9461F}"/>
              </a:ext>
            </a:extLst>
          </p:cNvPr>
          <p:cNvCxnSpPr>
            <a:stCxn id="21" idx="6"/>
            <a:endCxn id="1026" idx="2"/>
          </p:cNvCxnSpPr>
          <p:nvPr/>
        </p:nvCxnSpPr>
        <p:spPr bwMode="auto">
          <a:xfrm>
            <a:off x="849083" y="3577171"/>
            <a:ext cx="1105505" cy="5218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97B9C-8C96-D8FD-9E8C-61B4A6F078E8}"/>
              </a:ext>
            </a:extLst>
          </p:cNvPr>
          <p:cNvCxnSpPr>
            <a:stCxn id="23" idx="6"/>
            <a:endCxn id="27" idx="2"/>
          </p:cNvCxnSpPr>
          <p:nvPr/>
        </p:nvCxnSpPr>
        <p:spPr bwMode="auto">
          <a:xfrm flipV="1">
            <a:off x="849083" y="3115736"/>
            <a:ext cx="1105506" cy="7866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F3A85957-F15D-2097-511B-1FF8116703D0}"/>
              </a:ext>
            </a:extLst>
          </p:cNvPr>
          <p:cNvCxnSpPr>
            <a:stCxn id="23" idx="6"/>
            <a:endCxn id="1025" idx="2"/>
          </p:cNvCxnSpPr>
          <p:nvPr/>
        </p:nvCxnSpPr>
        <p:spPr bwMode="auto">
          <a:xfrm flipV="1">
            <a:off x="849083" y="3577171"/>
            <a:ext cx="1105506" cy="325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594E91AD-419F-63D3-4049-280D6FA2F91B}"/>
              </a:ext>
            </a:extLst>
          </p:cNvPr>
          <p:cNvCxnSpPr>
            <a:stCxn id="24" idx="6"/>
            <a:endCxn id="1026" idx="2"/>
          </p:cNvCxnSpPr>
          <p:nvPr/>
        </p:nvCxnSpPr>
        <p:spPr bwMode="auto">
          <a:xfrm flipV="1">
            <a:off x="849083" y="4099027"/>
            <a:ext cx="1105505" cy="1285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2FA5BE32-4A50-3294-9A46-04A0D292932B}"/>
              </a:ext>
            </a:extLst>
          </p:cNvPr>
          <p:cNvCxnSpPr>
            <a:stCxn id="24" idx="6"/>
            <a:endCxn id="1025" idx="2"/>
          </p:cNvCxnSpPr>
          <p:nvPr/>
        </p:nvCxnSpPr>
        <p:spPr bwMode="auto">
          <a:xfrm flipV="1">
            <a:off x="849083" y="3577171"/>
            <a:ext cx="1105506" cy="6504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D1645CB3-4A3F-614D-364E-7173BB84BBDE}"/>
              </a:ext>
            </a:extLst>
          </p:cNvPr>
          <p:cNvCxnSpPr>
            <a:stCxn id="24" idx="6"/>
            <a:endCxn id="27" idx="2"/>
          </p:cNvCxnSpPr>
          <p:nvPr/>
        </p:nvCxnSpPr>
        <p:spPr bwMode="auto">
          <a:xfrm flipV="1">
            <a:off x="849083" y="3115736"/>
            <a:ext cx="1105506" cy="11118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B3020A86-500C-3D58-E23F-447AF507BEE4}"/>
              </a:ext>
            </a:extLst>
          </p:cNvPr>
          <p:cNvCxnSpPr>
            <a:stCxn id="27" idx="6"/>
            <a:endCxn id="1029" idx="2"/>
          </p:cNvCxnSpPr>
          <p:nvPr/>
        </p:nvCxnSpPr>
        <p:spPr bwMode="auto">
          <a:xfrm>
            <a:off x="2148112" y="3115736"/>
            <a:ext cx="839410" cy="2329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B261EB7B-B536-BAE4-30CF-2DA49DC8BCA8}"/>
              </a:ext>
            </a:extLst>
          </p:cNvPr>
          <p:cNvCxnSpPr>
            <a:stCxn id="27" idx="6"/>
            <a:endCxn id="1030" idx="2"/>
          </p:cNvCxnSpPr>
          <p:nvPr/>
        </p:nvCxnSpPr>
        <p:spPr bwMode="auto">
          <a:xfrm>
            <a:off x="2148112" y="3115736"/>
            <a:ext cx="839409" cy="75482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F8ED00C3-F30B-B14A-E342-1B5B54F01DFD}"/>
              </a:ext>
            </a:extLst>
          </p:cNvPr>
          <p:cNvCxnSpPr>
            <a:stCxn id="1025" idx="6"/>
            <a:endCxn id="1029" idx="2"/>
          </p:cNvCxnSpPr>
          <p:nvPr/>
        </p:nvCxnSpPr>
        <p:spPr bwMode="auto">
          <a:xfrm flipV="1">
            <a:off x="2148112" y="3348707"/>
            <a:ext cx="839410" cy="2284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D8E0B9F-683C-9E42-0E31-9578D7AF88BB}"/>
              </a:ext>
            </a:extLst>
          </p:cNvPr>
          <p:cNvCxnSpPr>
            <a:stCxn id="1025" idx="6"/>
            <a:endCxn id="1030" idx="2"/>
          </p:cNvCxnSpPr>
          <p:nvPr/>
        </p:nvCxnSpPr>
        <p:spPr bwMode="auto">
          <a:xfrm>
            <a:off x="2148112" y="3577171"/>
            <a:ext cx="839409" cy="2933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643C0D3C-A7A4-2E41-B0E0-5408AF0D9D34}"/>
              </a:ext>
            </a:extLst>
          </p:cNvPr>
          <p:cNvCxnSpPr>
            <a:stCxn id="1026" idx="6"/>
            <a:endCxn id="1030" idx="2"/>
          </p:cNvCxnSpPr>
          <p:nvPr/>
        </p:nvCxnSpPr>
        <p:spPr bwMode="auto">
          <a:xfrm flipV="1">
            <a:off x="2148111" y="3870563"/>
            <a:ext cx="839410" cy="2284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477D7E2-9E12-B072-767B-437EDB4EA160}"/>
              </a:ext>
            </a:extLst>
          </p:cNvPr>
          <p:cNvCxnSpPr>
            <a:stCxn id="1026" idx="6"/>
            <a:endCxn id="1029" idx="2"/>
          </p:cNvCxnSpPr>
          <p:nvPr/>
        </p:nvCxnSpPr>
        <p:spPr bwMode="auto">
          <a:xfrm flipV="1">
            <a:off x="2148111" y="3348707"/>
            <a:ext cx="839411" cy="750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C7EC8A58-CB7F-62A0-CB9A-D455CF09A9E5}"/>
                  </a:ext>
                </a:extLst>
              </p:cNvPr>
              <p:cNvSpPr txBox="1"/>
              <p:nvPr/>
            </p:nvSpPr>
            <p:spPr>
              <a:xfrm>
                <a:off x="3604381" y="2754696"/>
                <a:ext cx="55396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are matrices (linear algebra)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+mn-lt"/>
                  </a:rPr>
                  <a:t> is a non-linear function called sigmoid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Why do we use this type of function?</a:t>
                </a:r>
              </a:p>
            </p:txBody>
          </p:sp>
        </mc:Choice>
        <mc:Fallback xmlns=""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C7EC8A58-CB7F-62A0-CB9A-D455CF09A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381" y="2754696"/>
                <a:ext cx="5539619" cy="1200329"/>
              </a:xfrm>
              <a:prstGeom prst="rect">
                <a:avLst/>
              </a:prstGeom>
              <a:blipFill>
                <a:blip r:embed="rId5"/>
                <a:stretch>
                  <a:fillRect l="-1430" t="-4061" r="-143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CDA10ADE-5C80-92DD-9104-11165312CB40}"/>
              </a:ext>
            </a:extLst>
          </p:cNvPr>
          <p:cNvCxnSpPr>
            <a:stCxn id="1097" idx="2"/>
            <a:endCxn id="10" idx="0"/>
          </p:cNvCxnSpPr>
          <p:nvPr/>
        </p:nvCxnSpPr>
        <p:spPr bwMode="auto">
          <a:xfrm rot="5400000">
            <a:off x="5077453" y="3449573"/>
            <a:ext cx="791286" cy="1802191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06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1025" grpId="0" animBg="1"/>
      <p:bldP spid="1026" grpId="0" animBg="1"/>
      <p:bldP spid="1029" grpId="0" animBg="1"/>
      <p:bldP spid="1030" grpId="0" animBg="1"/>
      <p:bldP spid="109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How do we train a Neural Network?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DB76F-D12E-4E92-F480-63F5F175532F}"/>
              </a:ext>
            </a:extLst>
          </p:cNvPr>
          <p:cNvSpPr txBox="1"/>
          <p:nvPr/>
        </p:nvSpPr>
        <p:spPr>
          <a:xfrm>
            <a:off x="401562" y="474835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https://www.youtube.com/watch?v=aircAruvnKk&amp;list=PLZHQObOWTQDNU6R1_67000Dx_ZCJB-3pi</a:t>
            </a:r>
            <a:endParaRPr lang="en-US" sz="16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5C5EB7-9967-828F-869F-36098223C846}"/>
                  </a:ext>
                </a:extLst>
              </p:cNvPr>
              <p:cNvSpPr txBox="1"/>
              <p:nvPr/>
            </p:nvSpPr>
            <p:spPr>
              <a:xfrm>
                <a:off x="-48381" y="934092"/>
                <a:ext cx="909371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Reminder: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set of training examples and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We want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8A6D8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latin typeface="+mn-lt"/>
                  </a:rPr>
                  <a:t> such that: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8A6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We use </a:t>
                </a:r>
                <a:r>
                  <a:rPr lang="en-US" b="1" dirty="0">
                    <a:latin typeface="+mn-lt"/>
                  </a:rPr>
                  <a:t>Gradient Descent </a:t>
                </a:r>
                <a:r>
                  <a:rPr lang="en-US" dirty="0">
                    <a:latin typeface="+mn-lt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8A6D8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Branch of mathematics called </a:t>
                </a:r>
                <a:r>
                  <a:rPr lang="en-US" b="1" dirty="0">
                    <a:latin typeface="+mn-lt"/>
                  </a:rPr>
                  <a:t>Optimization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goal is to find a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8A6D8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minimizes a quantity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In our case we want to minimize the </a:t>
                </a:r>
                <a:r>
                  <a:rPr lang="en-US" b="1" dirty="0">
                    <a:latin typeface="+mn-lt"/>
                  </a:rPr>
                  <a:t>error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difference between the output of the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8A6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and the label</a:t>
                </a:r>
                <a:r>
                  <a:rPr lang="en-US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r>
                  <a:rPr lang="en-US" dirty="0">
                    <a:latin typeface="+mn-lt"/>
                  </a:rPr>
                  <a:t>			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18A6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5C5EB7-9967-828F-869F-36098223C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381" y="934092"/>
                <a:ext cx="9093719" cy="3785652"/>
              </a:xfrm>
              <a:prstGeom prst="rect">
                <a:avLst/>
              </a:prstGeom>
              <a:blipFill>
                <a:blip r:embed="rId4"/>
                <a:stretch>
                  <a:fillRect l="-871" t="-1288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43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Quick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C5EB7-9967-828F-869F-36098223C846}"/>
              </a:ext>
            </a:extLst>
          </p:cNvPr>
          <p:cNvSpPr txBox="1"/>
          <p:nvPr/>
        </p:nvSpPr>
        <p:spPr>
          <a:xfrm>
            <a:off x="25140" y="938930"/>
            <a:ext cx="90937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understand in the details how it works you need to know: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Linear Algebra</a:t>
            </a:r>
            <a:r>
              <a:rPr lang="en-US" dirty="0">
                <a:latin typeface="+mn-lt"/>
              </a:rPr>
              <a:t> (matrix multiplications)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Optimization</a:t>
            </a:r>
            <a:r>
              <a:rPr lang="en-US" dirty="0">
                <a:latin typeface="+mn-lt"/>
              </a:rPr>
              <a:t> (Gradient Descent)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Probabilities:</a:t>
            </a:r>
            <a:r>
              <a:rPr lang="en-US" dirty="0">
                <a:latin typeface="+mn-lt"/>
              </a:rPr>
              <a:t> a lot of the times Neural Network output a probability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python libraires for training neural networks (</a:t>
            </a:r>
            <a:r>
              <a:rPr lang="en-US" dirty="0" err="1"/>
              <a:t>PyTorch</a:t>
            </a:r>
            <a:r>
              <a:rPr lang="en-US" dirty="0"/>
              <a:t>, TensorFlow) are becoming very easy to use 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BUT</a:t>
            </a:r>
            <a:r>
              <a:rPr lang="en-US" dirty="0">
                <a:latin typeface="+mn-lt"/>
              </a:rPr>
              <a:t>, if you do not know how Neural Networks works and how they are optimized, you will not be able to fix problems that will occur when you develop your own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00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The specific case of NLP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2EC7D-CC2B-1F76-2DDC-ABEF1362C9E7}"/>
              </a:ext>
            </a:extLst>
          </p:cNvPr>
          <p:cNvSpPr txBox="1"/>
          <p:nvPr/>
        </p:nvSpPr>
        <p:spPr>
          <a:xfrm>
            <a:off x="-1" y="909679"/>
            <a:ext cx="9144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 the case of NLP, we use Neural Network to train </a:t>
            </a:r>
            <a:r>
              <a:rPr lang="en-US" b="1" dirty="0">
                <a:latin typeface="+mn-lt"/>
              </a:rPr>
              <a:t>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/>
              <a:t>Language Model</a:t>
            </a:r>
            <a:r>
              <a:rPr lang="en-GB" dirty="0"/>
              <a:t> is a probabilistic model of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example, </a:t>
            </a:r>
            <a:r>
              <a:rPr lang="en-US" b="1" dirty="0">
                <a:latin typeface="+mn-lt"/>
              </a:rPr>
              <a:t>autoregressive Language Models</a:t>
            </a:r>
            <a:r>
              <a:rPr lang="en-US" dirty="0">
                <a:latin typeface="+mn-lt"/>
              </a:rPr>
              <a:t> used by ChatGPT: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Given a piece of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Compute the probability of the next 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Specificities about modern NLP: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type of Neural Network used is called </a:t>
            </a:r>
            <a:r>
              <a:rPr lang="en-US" b="1" dirty="0">
                <a:latin typeface="+mn-lt"/>
              </a:rPr>
              <a:t>Transformers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Neural network need </a:t>
            </a:r>
            <a:r>
              <a:rPr lang="en-US" b="1" dirty="0">
                <a:latin typeface="+mn-lt"/>
              </a:rPr>
              <a:t>vectors</a:t>
            </a:r>
            <a:r>
              <a:rPr lang="en-US" dirty="0">
                <a:latin typeface="+mn-lt"/>
              </a:rPr>
              <a:t> as input, not strings.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word, or token is associated with a vector that is called an </a:t>
            </a:r>
            <a:r>
              <a:rPr lang="en-US" b="1" dirty="0">
                <a:latin typeface="+mn-lt"/>
              </a:rPr>
              <a:t>embedding</a:t>
            </a:r>
            <a:r>
              <a:rPr lang="en-US" dirty="0">
                <a:latin typeface="+mn-lt"/>
              </a:rPr>
              <a:t>, before being processed by the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58A9-2534-EDEE-E62A-53627F164974}"/>
              </a:ext>
            </a:extLst>
          </p:cNvPr>
          <p:cNvSpPr txBox="1"/>
          <p:nvPr/>
        </p:nvSpPr>
        <p:spPr>
          <a:xfrm>
            <a:off x="0" y="474631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4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Transformers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2EC7D-CC2B-1F76-2DDC-ABEF1362C9E7}"/>
              </a:ext>
            </a:extLst>
          </p:cNvPr>
          <p:cNvSpPr txBox="1"/>
          <p:nvPr/>
        </p:nvSpPr>
        <p:spPr>
          <a:xfrm>
            <a:off x="-1" y="909679"/>
            <a:ext cx="9144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 the case of NLP, we use Neural Network to train </a:t>
            </a:r>
            <a:r>
              <a:rPr lang="en-US" b="1" dirty="0">
                <a:latin typeface="+mn-lt"/>
              </a:rPr>
              <a:t>Language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/>
              <a:t>Language Model</a:t>
            </a:r>
            <a:r>
              <a:rPr lang="en-GB" dirty="0"/>
              <a:t> is a probabilistic model of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For example, </a:t>
            </a:r>
            <a:r>
              <a:rPr lang="en-US" b="1" dirty="0">
                <a:latin typeface="+mn-lt"/>
              </a:rPr>
              <a:t>autoregressive Language Models</a:t>
            </a:r>
            <a:r>
              <a:rPr lang="en-US" dirty="0">
                <a:latin typeface="+mn-lt"/>
              </a:rPr>
              <a:t> used by ChatGPT: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Given a piece of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Compute the probability of the next word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Specificities about modern NLP: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type of Neural Network used is called </a:t>
            </a:r>
            <a:r>
              <a:rPr lang="en-US" b="1" dirty="0">
                <a:latin typeface="+mn-lt"/>
              </a:rPr>
              <a:t>Transformers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Neural network need </a:t>
            </a:r>
            <a:r>
              <a:rPr lang="en-US" b="1" dirty="0">
                <a:latin typeface="+mn-lt"/>
              </a:rPr>
              <a:t>vectors</a:t>
            </a:r>
            <a:r>
              <a:rPr lang="en-US" dirty="0">
                <a:latin typeface="+mn-lt"/>
              </a:rPr>
              <a:t> as input, not strings.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word, or token is associated with a vector that is called an </a:t>
            </a:r>
            <a:r>
              <a:rPr lang="en-US" b="1" dirty="0">
                <a:latin typeface="+mn-lt"/>
              </a:rPr>
              <a:t>embedding</a:t>
            </a:r>
            <a:r>
              <a:rPr lang="en-US" dirty="0">
                <a:latin typeface="+mn-lt"/>
              </a:rPr>
              <a:t>, before being processed by the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A58A9-2534-EDEE-E62A-53627F164974}"/>
              </a:ext>
            </a:extLst>
          </p:cNvPr>
          <p:cNvSpPr txBox="1"/>
          <p:nvPr/>
        </p:nvSpPr>
        <p:spPr>
          <a:xfrm>
            <a:off x="0" y="4746311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E8EF6-016F-461A-BAD0-5B188223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4" y="0"/>
            <a:ext cx="8780106" cy="702260"/>
          </a:xfrm>
        </p:spPr>
        <p:txBody>
          <a:bodyPr/>
          <a:lstStyle/>
          <a:p>
            <a:pPr algn="l"/>
            <a:r>
              <a:rPr lang="en-US" sz="3600" dirty="0"/>
              <a:t>How does ChatGPT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2EC7D-CC2B-1F76-2DDC-ABEF1362C9E7}"/>
                  </a:ext>
                </a:extLst>
              </p:cNvPr>
              <p:cNvSpPr txBox="1"/>
              <p:nvPr/>
            </p:nvSpPr>
            <p:spPr>
              <a:xfrm>
                <a:off x="-1" y="909679"/>
                <a:ext cx="9144001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Get as much text as you can (download all the internet).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Train an autoregressive Language Model to </a:t>
                </a:r>
                <a:r>
                  <a:rPr lang="en-US" b="1" dirty="0">
                    <a:latin typeface="+mn-lt"/>
                  </a:rPr>
                  <a:t>predict the next word</a:t>
                </a:r>
                <a:r>
                  <a:rPr lang="en-US" dirty="0">
                    <a:latin typeface="+mn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dirty="0">
                    <a:latin typeface="+mn-lt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="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𝑚𝑜𝑢𝑠𝑒</m:t>
                    </m:r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."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Now we have a very advanced </a:t>
                </a:r>
                <a:r>
                  <a:rPr lang="en-US" b="1" dirty="0">
                    <a:latin typeface="+mn-lt"/>
                  </a:rPr>
                  <a:t>autocomplete system</a:t>
                </a:r>
                <a:r>
                  <a:rPr lang="en-US" dirty="0">
                    <a:latin typeface="+mn-lt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How do you turn it into a chatbot?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Adapt it for conversation with a user: </a:t>
                </a:r>
                <a:r>
                  <a:rPr lang="en-US" b="1" dirty="0">
                    <a:latin typeface="+mn-lt"/>
                  </a:rPr>
                  <a:t>Alignment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Give participants a prompt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n-lt"/>
                  </a:rPr>
                  <a:t> and two answers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 ask their  preferences: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≻</m:t>
                    </m:r>
                    <m:sSub>
                      <m:sSub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solidFill>
                    <a:srgbClr val="FF6600"/>
                  </a:solidFill>
                  <a:latin typeface="+mn-lt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Continue training the Language Model to generate the answer participants prefer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72EC7D-CC2B-1F76-2DDC-ABEF1362C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09679"/>
                <a:ext cx="9144001" cy="4524315"/>
              </a:xfrm>
              <a:prstGeom prst="rect">
                <a:avLst/>
              </a:prstGeom>
              <a:blipFill>
                <a:blip r:embed="rId3"/>
                <a:stretch>
                  <a:fillRect l="-1067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3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cgl_slideset">
  <a:themeElements>
    <a:clrScheme name="NewSlidese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</a:ln>
        <a:effectLst/>
      </a:spPr>
      <a:bodyPr wrap="none" anchor="ctr"/>
      <a:lstStyle>
        <a:defPPr>
          <a:defRPr>
            <a:solidFill>
              <a:srgbClr val="566B73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ETH Light" pitchFamily="2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NewSlidese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Slidese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Slidese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cgl_slideset</Template>
  <TotalTime>1106</TotalTime>
  <Words>955</Words>
  <Application>Microsoft Office PowerPoint</Application>
  <PresentationFormat>On-screen Show (16:9)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Cambria Math</vt:lpstr>
      <vt:lpstr>ETH Light</vt:lpstr>
      <vt:lpstr>Franklin Gothic Demi Cond</vt:lpstr>
      <vt:lpstr>Open Sans</vt:lpstr>
      <vt:lpstr>Wingdings</vt:lpstr>
      <vt:lpstr>cgl_slideset</vt:lpstr>
      <vt:lpstr>Thème Office</vt:lpstr>
      <vt:lpstr>Machine Learning For EDucation</vt:lpstr>
      <vt:lpstr>What is Machine Learning ?</vt:lpstr>
      <vt:lpstr>What is Machine Learning ?</vt:lpstr>
      <vt:lpstr>What is a Neural Network?</vt:lpstr>
      <vt:lpstr>How do we train a Neural Network?</vt:lpstr>
      <vt:lpstr>Quick summary</vt:lpstr>
      <vt:lpstr>The specific case of NLP</vt:lpstr>
      <vt:lpstr>Transformers</vt:lpstr>
      <vt:lpstr>How does ChatGPT work?</vt:lpstr>
      <vt:lpstr>Tutorial</vt:lpstr>
      <vt:lpstr>Tutorial</vt:lpstr>
      <vt:lpstr>Thank you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Käser  Tanja Christina</dc:creator>
  <cp:lastModifiedBy>Jibril Albachir Frej</cp:lastModifiedBy>
  <cp:revision>1699</cp:revision>
  <dcterms:created xsi:type="dcterms:W3CDTF">2015-10-23T07:41:54Z</dcterms:created>
  <dcterms:modified xsi:type="dcterms:W3CDTF">2024-05-17T07:59:35Z</dcterms:modified>
</cp:coreProperties>
</file>